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D32"/>
    <a:srgbClr val="18A185"/>
    <a:srgbClr val="86D2C4"/>
    <a:srgbClr val="BFE7E6"/>
    <a:srgbClr val="E9F7F4"/>
    <a:srgbClr val="BFE7DF"/>
    <a:srgbClr val="BBD0DB"/>
    <a:srgbClr val="ADC5D3"/>
    <a:srgbClr val="AFCED1"/>
    <a:srgbClr val="B1C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>
      <p:cViewPr varScale="1">
        <p:scale>
          <a:sx n="102" d="100"/>
          <a:sy n="102" d="100"/>
        </p:scale>
        <p:origin x="10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36478-BD7D-4B0B-94A8-083E3150FB2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F9C9A-C6B3-4EE1-8A3F-78E9DBC85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0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F9C9A-C6B3-4EE1-8A3F-78E9DBC85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3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82F3-EF54-C46E-577B-2651796E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A654A-4B8C-EDFE-637E-C69E99A7B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94F5B-A6A6-0D6C-F6A8-0ADA68EF6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B533C-C02E-07E6-3728-2C3CF0791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F9C9A-C6B3-4EE1-8A3F-78E9DBC85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8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B8760-C6D1-1F67-5578-CCBF1977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21B75-41C1-5B0D-8C29-666870E9C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103C4-7965-E0CC-75F4-D5D162062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EFBB5-BECF-F972-3C97-6B00CF697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F9C9A-C6B3-4EE1-8A3F-78E9DBC85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7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8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2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8379-E589-4236-AA90-D082A25EFEE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F89C-AEDA-4D81-AC3E-A8BB6B4F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E54D-6E53-A23D-9045-183B613F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696" y="1844824"/>
            <a:ext cx="7558608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Алгоритмизация при изучении орфографии на уроках русского языка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E7B2D-9540-78A9-EBF2-A016EA4FA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29" y="358924"/>
            <a:ext cx="6400800" cy="83894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ptos Light" panose="020B0004020202020204" pitchFamily="34" charset="0"/>
              </a:rPr>
              <a:t>Автономная некоммерческая общеобразовательная организация «Московский областной физико-математический лицей имени академика В.Г. Кадышевского»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7D0EC-D2B7-C8ED-8BAF-783D7DED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208" y="0"/>
            <a:ext cx="1556792" cy="1556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BEDD6-D79E-0637-E757-B39CA21E1590}"/>
              </a:ext>
            </a:extLst>
          </p:cNvPr>
          <p:cNvSpPr txBox="1"/>
          <p:nvPr/>
        </p:nvSpPr>
        <p:spPr>
          <a:xfrm>
            <a:off x="3796435" y="648866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г. Дубна,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51CF0-1E17-197F-90B5-0BC7990A0AD8}"/>
              </a:ext>
            </a:extLst>
          </p:cNvPr>
          <p:cNvSpPr txBox="1"/>
          <p:nvPr/>
        </p:nvSpPr>
        <p:spPr>
          <a:xfrm>
            <a:off x="107504" y="3968398"/>
            <a:ext cx="396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ptos Light" panose="020B0004020202020204" pitchFamily="34" charset="0"/>
              </a:rPr>
              <a:t>Кравченко Т.В.</a:t>
            </a:r>
          </a:p>
          <a:p>
            <a:r>
              <a:rPr lang="ru-RU" dirty="0">
                <a:latin typeface="Aptos Light" panose="020B0004020202020204" pitchFamily="34" charset="0"/>
              </a:rPr>
              <a:t>Учитель русского языка и литературы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32533-1B76-04D8-D80D-8C3F881DEAF7}"/>
              </a:ext>
            </a:extLst>
          </p:cNvPr>
          <p:cNvSpPr txBox="1"/>
          <p:nvPr/>
        </p:nvSpPr>
        <p:spPr>
          <a:xfrm>
            <a:off x="7245448" y="4246796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ptos Light" panose="020B0004020202020204" pitchFamily="34" charset="0"/>
              </a:rPr>
              <a:t>15 апреля 2025 г.</a:t>
            </a:r>
          </a:p>
        </p:txBody>
      </p:sp>
    </p:spTree>
    <p:extLst>
      <p:ext uri="{BB962C8B-B14F-4D97-AF65-F5344CB8AC3E}">
        <p14:creationId xmlns:p14="http://schemas.microsoft.com/office/powerpoint/2010/main" val="32268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5A8B7-6986-AB16-BAE6-0887EDBF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6C2DB-8527-DED3-BF51-98C62D8C3D66}"/>
              </a:ext>
            </a:extLst>
          </p:cNvPr>
          <p:cNvSpPr/>
          <p:nvPr/>
        </p:nvSpPr>
        <p:spPr>
          <a:xfrm>
            <a:off x="0" y="0"/>
            <a:ext cx="6156176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40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Актуальность 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0961D-A4DD-28FD-2D6A-3E968DC7D911}"/>
              </a:ext>
            </a:extLst>
          </p:cNvPr>
          <p:cNvSpPr txBox="1"/>
          <p:nvPr/>
        </p:nvSpPr>
        <p:spPr>
          <a:xfrm>
            <a:off x="359532" y="1268760"/>
            <a:ext cx="84249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A185"/>
                </a:solidFill>
                <a:latin typeface="Aptos Light" panose="020B0004020202020204" pitchFamily="34" charset="0"/>
              </a:rPr>
              <a:t>Алгоритмизация</a:t>
            </a:r>
            <a:r>
              <a:rPr lang="ru-RU" dirty="0">
                <a:latin typeface="Aptos Light" panose="020B0004020202020204" pitchFamily="34" charset="0"/>
              </a:rPr>
              <a:t> — это процесс представления последовательности действий для решения конкретной задачи.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87D1F-975E-4D62-9AE1-AEC74B7D081B}"/>
              </a:ext>
            </a:extLst>
          </p:cNvPr>
          <p:cNvSpPr txBox="1"/>
          <p:nvPr/>
        </p:nvSpPr>
        <p:spPr>
          <a:xfrm>
            <a:off x="894621" y="2132857"/>
            <a:ext cx="306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ptos Light" panose="020B0004020202020204" pitchFamily="34" charset="0"/>
              </a:rPr>
              <a:t>Сложные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грамматические и синтаксические правила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ptos Light" panose="020B00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FA1024-BDB7-48A3-FAAD-72AC858AB448}"/>
              </a:ext>
            </a:extLst>
          </p:cNvPr>
          <p:cNvGrpSpPr/>
          <p:nvPr/>
        </p:nvGrpSpPr>
        <p:grpSpPr>
          <a:xfrm>
            <a:off x="4115300" y="2167989"/>
            <a:ext cx="720080" cy="576064"/>
            <a:chOff x="3635896" y="2564904"/>
            <a:chExt cx="720080" cy="5760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80DBE6-3202-5A62-8C98-D1574D00E1C4}"/>
                </a:ext>
              </a:extLst>
            </p:cNvPr>
            <p:cNvCxnSpPr/>
            <p:nvPr/>
          </p:nvCxnSpPr>
          <p:spPr>
            <a:xfrm flipV="1">
              <a:off x="3635896" y="2564904"/>
              <a:ext cx="648072" cy="14401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92BBB4-C02E-565C-2775-AB08D20B4541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2862173"/>
              <a:ext cx="720080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399E90-3B47-172D-40B0-F10DD29D38DD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3018935"/>
              <a:ext cx="648072" cy="12203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463D3F-D915-31C2-8FA8-3C2F6EB348D0}"/>
              </a:ext>
            </a:extLst>
          </p:cNvPr>
          <p:cNvSpPr txBox="1"/>
          <p:nvPr/>
        </p:nvSpPr>
        <p:spPr>
          <a:xfrm>
            <a:off x="4644008" y="2132856"/>
            <a:ext cx="323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простые и логически последовательные шаги</a:t>
            </a:r>
            <a:endParaRPr lang="ru-RU" dirty="0">
              <a:latin typeface="Aptos Display" panose="020B00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FA06F9-30C2-55B1-6C24-500196798BFA}"/>
              </a:ext>
            </a:extLst>
          </p:cNvPr>
          <p:cNvSpPr/>
          <p:nvPr/>
        </p:nvSpPr>
        <p:spPr>
          <a:xfrm flipH="1">
            <a:off x="5940152" y="2781029"/>
            <a:ext cx="1285688" cy="562345"/>
          </a:xfrm>
          <a:custGeom>
            <a:avLst/>
            <a:gdLst>
              <a:gd name="connsiteX0" fmla="*/ 0 w 1131216"/>
              <a:gd name="connsiteY0" fmla="*/ 0 h 367645"/>
              <a:gd name="connsiteX1" fmla="*/ 37707 w 1131216"/>
              <a:gd name="connsiteY1" fmla="*/ 75415 h 367645"/>
              <a:gd name="connsiteX2" fmla="*/ 94268 w 1131216"/>
              <a:gd name="connsiteY2" fmla="*/ 131975 h 367645"/>
              <a:gd name="connsiteX3" fmla="*/ 235670 w 1131216"/>
              <a:gd name="connsiteY3" fmla="*/ 188536 h 367645"/>
              <a:gd name="connsiteX4" fmla="*/ 301657 w 1131216"/>
              <a:gd name="connsiteY4" fmla="*/ 197963 h 367645"/>
              <a:gd name="connsiteX5" fmla="*/ 348791 w 1131216"/>
              <a:gd name="connsiteY5" fmla="*/ 207390 h 367645"/>
              <a:gd name="connsiteX6" fmla="*/ 612742 w 1131216"/>
              <a:gd name="connsiteY6" fmla="*/ 131975 h 367645"/>
              <a:gd name="connsiteX7" fmla="*/ 631596 w 1131216"/>
              <a:gd name="connsiteY7" fmla="*/ 103695 h 367645"/>
              <a:gd name="connsiteX8" fmla="*/ 612742 w 1131216"/>
              <a:gd name="connsiteY8" fmla="*/ 18854 h 367645"/>
              <a:gd name="connsiteX9" fmla="*/ 575035 w 1131216"/>
              <a:gd name="connsiteY9" fmla="*/ 9427 h 367645"/>
              <a:gd name="connsiteX10" fmla="*/ 499620 w 1131216"/>
              <a:gd name="connsiteY10" fmla="*/ 18854 h 367645"/>
              <a:gd name="connsiteX11" fmla="*/ 480767 w 1131216"/>
              <a:gd name="connsiteY11" fmla="*/ 75415 h 367645"/>
              <a:gd name="connsiteX12" fmla="*/ 499620 w 1131216"/>
              <a:gd name="connsiteY12" fmla="*/ 150829 h 367645"/>
              <a:gd name="connsiteX13" fmla="*/ 584462 w 1131216"/>
              <a:gd name="connsiteY13" fmla="*/ 188536 h 367645"/>
              <a:gd name="connsiteX14" fmla="*/ 970961 w 1131216"/>
              <a:gd name="connsiteY14" fmla="*/ 188536 h 367645"/>
              <a:gd name="connsiteX15" fmla="*/ 999241 w 1131216"/>
              <a:gd name="connsiteY15" fmla="*/ 207390 h 367645"/>
              <a:gd name="connsiteX16" fmla="*/ 1055802 w 1131216"/>
              <a:gd name="connsiteY16" fmla="*/ 273377 h 367645"/>
              <a:gd name="connsiteX17" fmla="*/ 1084082 w 1131216"/>
              <a:gd name="connsiteY17" fmla="*/ 311085 h 367645"/>
              <a:gd name="connsiteX18" fmla="*/ 1102936 w 1131216"/>
              <a:gd name="connsiteY18" fmla="*/ 339365 h 367645"/>
              <a:gd name="connsiteX19" fmla="*/ 1131216 w 1131216"/>
              <a:gd name="connsiteY19" fmla="*/ 367645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1216" h="367645">
                <a:moveTo>
                  <a:pt x="0" y="0"/>
                </a:moveTo>
                <a:cubicBezTo>
                  <a:pt x="11558" y="28896"/>
                  <a:pt x="17168" y="52309"/>
                  <a:pt x="37707" y="75415"/>
                </a:cubicBezTo>
                <a:cubicBezTo>
                  <a:pt x="55421" y="95343"/>
                  <a:pt x="72572" y="116478"/>
                  <a:pt x="94268" y="131975"/>
                </a:cubicBezTo>
                <a:cubicBezTo>
                  <a:pt x="132734" y="159450"/>
                  <a:pt x="189386" y="178618"/>
                  <a:pt x="235670" y="188536"/>
                </a:cubicBezTo>
                <a:cubicBezTo>
                  <a:pt x="257396" y="193191"/>
                  <a:pt x="279740" y="194310"/>
                  <a:pt x="301657" y="197963"/>
                </a:cubicBezTo>
                <a:cubicBezTo>
                  <a:pt x="317461" y="200597"/>
                  <a:pt x="333080" y="204248"/>
                  <a:pt x="348791" y="207390"/>
                </a:cubicBezTo>
                <a:cubicBezTo>
                  <a:pt x="526794" y="177723"/>
                  <a:pt x="536266" y="221197"/>
                  <a:pt x="612742" y="131975"/>
                </a:cubicBezTo>
                <a:cubicBezTo>
                  <a:pt x="620115" y="123373"/>
                  <a:pt x="625311" y="113122"/>
                  <a:pt x="631596" y="103695"/>
                </a:cubicBezTo>
                <a:cubicBezTo>
                  <a:pt x="643831" y="66987"/>
                  <a:pt x="653646" y="59759"/>
                  <a:pt x="612742" y="18854"/>
                </a:cubicBezTo>
                <a:cubicBezTo>
                  <a:pt x="603581" y="9693"/>
                  <a:pt x="587604" y="12569"/>
                  <a:pt x="575035" y="9427"/>
                </a:cubicBezTo>
                <a:cubicBezTo>
                  <a:pt x="549897" y="12569"/>
                  <a:pt x="520374" y="4326"/>
                  <a:pt x="499620" y="18854"/>
                </a:cubicBezTo>
                <a:cubicBezTo>
                  <a:pt x="483339" y="30251"/>
                  <a:pt x="480767" y="55542"/>
                  <a:pt x="480767" y="75415"/>
                </a:cubicBezTo>
                <a:cubicBezTo>
                  <a:pt x="480767" y="101327"/>
                  <a:pt x="486289" y="128610"/>
                  <a:pt x="499620" y="150829"/>
                </a:cubicBezTo>
                <a:cubicBezTo>
                  <a:pt x="503792" y="157783"/>
                  <a:pt x="582886" y="187906"/>
                  <a:pt x="584462" y="188536"/>
                </a:cubicBezTo>
                <a:cubicBezTo>
                  <a:pt x="651081" y="186239"/>
                  <a:pt x="868468" y="168037"/>
                  <a:pt x="970961" y="188536"/>
                </a:cubicBezTo>
                <a:cubicBezTo>
                  <a:pt x="982071" y="190758"/>
                  <a:pt x="990639" y="200017"/>
                  <a:pt x="999241" y="207390"/>
                </a:cubicBezTo>
                <a:cubicBezTo>
                  <a:pt x="1041223" y="243375"/>
                  <a:pt x="1029469" y="236511"/>
                  <a:pt x="1055802" y="273377"/>
                </a:cubicBezTo>
                <a:cubicBezTo>
                  <a:pt x="1064934" y="286162"/>
                  <a:pt x="1074950" y="298300"/>
                  <a:pt x="1084082" y="311085"/>
                </a:cubicBezTo>
                <a:cubicBezTo>
                  <a:pt x="1090667" y="320304"/>
                  <a:pt x="1095683" y="330661"/>
                  <a:pt x="1102936" y="339365"/>
                </a:cubicBezTo>
                <a:cubicBezTo>
                  <a:pt x="1111471" y="349606"/>
                  <a:pt x="1131216" y="367645"/>
                  <a:pt x="1131216" y="367645"/>
                </a:cubicBezTo>
              </a:path>
            </a:pathLst>
          </a:custGeom>
          <a:noFill/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F507F2-78EB-FE01-C6AC-758D8563B45F}"/>
              </a:ext>
            </a:extLst>
          </p:cNvPr>
          <p:cNvSpPr/>
          <p:nvPr/>
        </p:nvSpPr>
        <p:spPr>
          <a:xfrm>
            <a:off x="1090145" y="3489275"/>
            <a:ext cx="7490470" cy="21134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B46540-B000-67E2-CE82-F67C3E7A1024}"/>
              </a:ext>
            </a:extLst>
          </p:cNvPr>
          <p:cNvGrpSpPr/>
          <p:nvPr/>
        </p:nvGrpSpPr>
        <p:grpSpPr>
          <a:xfrm>
            <a:off x="1222094" y="3609258"/>
            <a:ext cx="360040" cy="369332"/>
            <a:chOff x="323528" y="3475795"/>
            <a:chExt cx="360040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8B55DD-F4F9-17C5-9CCF-F222010BE4EE}"/>
                </a:ext>
              </a:extLst>
            </p:cNvPr>
            <p:cNvSpPr/>
            <p:nvPr/>
          </p:nvSpPr>
          <p:spPr>
            <a:xfrm>
              <a:off x="323528" y="3475795"/>
              <a:ext cx="360040" cy="360040"/>
            </a:xfrm>
            <a:prstGeom prst="ellipse">
              <a:avLst/>
            </a:prstGeom>
            <a:noFill/>
            <a:ln>
              <a:solidFill>
                <a:srgbClr val="18A18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8B7800-11EC-AE1C-C96D-5AB783F4EAA8}"/>
                </a:ext>
              </a:extLst>
            </p:cNvPr>
            <p:cNvSpPr txBox="1"/>
            <p:nvPr/>
          </p:nvSpPr>
          <p:spPr>
            <a:xfrm>
              <a:off x="349499" y="347579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18A1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D39C30-5BA8-F86A-F1FE-1AAD7624675B}"/>
              </a:ext>
            </a:extLst>
          </p:cNvPr>
          <p:cNvGrpSpPr/>
          <p:nvPr/>
        </p:nvGrpSpPr>
        <p:grpSpPr>
          <a:xfrm>
            <a:off x="1221873" y="4104022"/>
            <a:ext cx="360040" cy="369332"/>
            <a:chOff x="323528" y="3475795"/>
            <a:chExt cx="360040" cy="369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4C1383-16E9-93AA-EBD4-CFB9EA3793DF}"/>
                </a:ext>
              </a:extLst>
            </p:cNvPr>
            <p:cNvSpPr/>
            <p:nvPr/>
          </p:nvSpPr>
          <p:spPr>
            <a:xfrm>
              <a:off x="323528" y="3475795"/>
              <a:ext cx="360040" cy="360040"/>
            </a:xfrm>
            <a:prstGeom prst="ellipse">
              <a:avLst/>
            </a:prstGeom>
            <a:noFill/>
            <a:ln>
              <a:solidFill>
                <a:srgbClr val="18A18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14F419-0028-B171-6A46-3EA9742ECE95}"/>
                </a:ext>
              </a:extLst>
            </p:cNvPr>
            <p:cNvSpPr txBox="1"/>
            <p:nvPr/>
          </p:nvSpPr>
          <p:spPr>
            <a:xfrm>
              <a:off x="349499" y="347579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18A1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4706C9-F328-3E8C-3C1B-8CBFCE50657D}"/>
              </a:ext>
            </a:extLst>
          </p:cNvPr>
          <p:cNvGrpSpPr/>
          <p:nvPr/>
        </p:nvGrpSpPr>
        <p:grpSpPr>
          <a:xfrm>
            <a:off x="1221873" y="4608078"/>
            <a:ext cx="360040" cy="369332"/>
            <a:chOff x="323528" y="3475795"/>
            <a:chExt cx="360040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060AEB-DB40-3C11-9BAA-62971B324592}"/>
                </a:ext>
              </a:extLst>
            </p:cNvPr>
            <p:cNvSpPr/>
            <p:nvPr/>
          </p:nvSpPr>
          <p:spPr>
            <a:xfrm>
              <a:off x="323528" y="3475795"/>
              <a:ext cx="360040" cy="360040"/>
            </a:xfrm>
            <a:prstGeom prst="ellipse">
              <a:avLst/>
            </a:prstGeom>
            <a:noFill/>
            <a:ln>
              <a:solidFill>
                <a:srgbClr val="18A18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C5065F-B13D-3E7E-E4ED-6B2B396D7314}"/>
                </a:ext>
              </a:extLst>
            </p:cNvPr>
            <p:cNvSpPr txBox="1"/>
            <p:nvPr/>
          </p:nvSpPr>
          <p:spPr>
            <a:xfrm>
              <a:off x="349499" y="347579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18A1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FFF56D-0881-60B3-C5ED-1CD992B0B094}"/>
              </a:ext>
            </a:extLst>
          </p:cNvPr>
          <p:cNvGrpSpPr/>
          <p:nvPr/>
        </p:nvGrpSpPr>
        <p:grpSpPr>
          <a:xfrm>
            <a:off x="1221873" y="5112134"/>
            <a:ext cx="360040" cy="369332"/>
            <a:chOff x="323528" y="3475795"/>
            <a:chExt cx="360040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CFEC6B8-ABB8-3959-B46E-3A968AE663BC}"/>
                </a:ext>
              </a:extLst>
            </p:cNvPr>
            <p:cNvSpPr/>
            <p:nvPr/>
          </p:nvSpPr>
          <p:spPr>
            <a:xfrm>
              <a:off x="323528" y="3475795"/>
              <a:ext cx="360040" cy="360040"/>
            </a:xfrm>
            <a:prstGeom prst="ellipse">
              <a:avLst/>
            </a:prstGeom>
            <a:noFill/>
            <a:ln>
              <a:solidFill>
                <a:srgbClr val="18A18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364EC5-53ED-516E-6AFC-28D295DBFB5A}"/>
                </a:ext>
              </a:extLst>
            </p:cNvPr>
            <p:cNvSpPr txBox="1"/>
            <p:nvPr/>
          </p:nvSpPr>
          <p:spPr>
            <a:xfrm>
              <a:off x="349499" y="347579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18A1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Light" panose="020B0004020202020204" pitchFamily="34" charset="0"/>
                </a:rPr>
                <a:t>4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8CE6D8B-26C7-07E3-8C09-91D1887253B8}"/>
              </a:ext>
            </a:extLst>
          </p:cNvPr>
          <p:cNvSpPr txBox="1"/>
          <p:nvPr/>
        </p:nvSpPr>
        <p:spPr>
          <a:xfrm>
            <a:off x="1695504" y="3541529"/>
            <a:ext cx="683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93D32"/>
                </a:solidFill>
                <a:latin typeface="Aptos Display" panose="020B0004020202020204" pitchFamily="34" charset="0"/>
              </a:rPr>
              <a:t>Эффективное структурирование сложной информации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0134C4-4C6B-13C1-0BEE-032F478AD3E9}"/>
              </a:ext>
            </a:extLst>
          </p:cNvPr>
          <p:cNvSpPr txBox="1"/>
          <p:nvPr/>
        </p:nvSpPr>
        <p:spPr>
          <a:xfrm>
            <a:off x="1695505" y="4005313"/>
            <a:ext cx="6836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93D32"/>
                </a:solidFill>
                <a:latin typeface="Aptos Display" panose="020B0004020202020204" pitchFamily="34" charset="0"/>
              </a:rPr>
              <a:t>Самостоятельное осмысление и анализ информации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47E991-0328-1D0E-3C03-F0391B7A7515}"/>
              </a:ext>
            </a:extLst>
          </p:cNvPr>
          <p:cNvSpPr txBox="1"/>
          <p:nvPr/>
        </p:nvSpPr>
        <p:spPr>
          <a:xfrm>
            <a:off x="1695503" y="4416358"/>
            <a:ext cx="6836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93D32"/>
                </a:solidFill>
                <a:latin typeface="Aptos Display" panose="020B0004020202020204" pitchFamily="34" charset="0"/>
              </a:rPr>
              <a:t>Развитие навыков критического мышления и умения принимать обоснованные решения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E4ECC-B85B-E3CC-C06E-36379D3C46D8}"/>
              </a:ext>
            </a:extLst>
          </p:cNvPr>
          <p:cNvSpPr txBox="1"/>
          <p:nvPr/>
        </p:nvSpPr>
        <p:spPr>
          <a:xfrm>
            <a:off x="1694001" y="5112134"/>
            <a:ext cx="67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93D32"/>
                </a:solidFill>
                <a:latin typeface="Aptos Display" panose="020B0004020202020204" pitchFamily="34" charset="0"/>
              </a:rPr>
              <a:t>Более предсказуемый и упорядоченный процесс обучения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05A998-0B58-4386-C65B-1F8E6D90DC70}"/>
              </a:ext>
            </a:extLst>
          </p:cNvPr>
          <p:cNvSpPr txBox="1"/>
          <p:nvPr/>
        </p:nvSpPr>
        <p:spPr>
          <a:xfrm>
            <a:off x="287524" y="5821145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ptos Display" panose="020B0004020202020204" pitchFamily="34" charset="0"/>
              </a:rPr>
              <a:t>В отсутствие универсальных принципов запоминания информации алгоритмизация открывает </a:t>
            </a:r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более широкие возможности для усвоения учебного материала </a:t>
            </a:r>
            <a:r>
              <a:rPr lang="ru-RU" dirty="0">
                <a:latin typeface="Aptos Display" panose="020B0004020202020204" pitchFamily="34" charset="0"/>
              </a:rPr>
              <a:t>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42930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14173-8B8B-523F-0FA5-5BF23471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E096E-CD87-3CF3-E521-70F2EE18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1BAD1B-E22A-3E4C-6709-21256720AEFA}"/>
              </a:ext>
            </a:extLst>
          </p:cNvPr>
          <p:cNvSpPr/>
          <p:nvPr/>
        </p:nvSpPr>
        <p:spPr>
          <a:xfrm>
            <a:off x="0" y="0"/>
            <a:ext cx="6660232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40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Какой алгоритм применять?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A4E2-1C72-D5AA-EDF4-41B2091F0474}"/>
              </a:ext>
            </a:extLst>
          </p:cNvPr>
          <p:cNvSpPr txBox="1"/>
          <p:nvPr/>
        </p:nvSpPr>
        <p:spPr>
          <a:xfrm>
            <a:off x="323527" y="1268760"/>
            <a:ext cx="2527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3D32"/>
                </a:solidFill>
                <a:latin typeface="Aptos Display" panose="020B0004020202020204" pitchFamily="34" charset="0"/>
              </a:rPr>
              <a:t>Линейные алгоритмы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72593-78DB-97C6-4018-CC8DB3DA4E1C}"/>
              </a:ext>
            </a:extLst>
          </p:cNvPr>
          <p:cNvSpPr txBox="1"/>
          <p:nvPr/>
        </p:nvSpPr>
        <p:spPr>
          <a:xfrm>
            <a:off x="3474132" y="1272184"/>
            <a:ext cx="5490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Aptos Display" panose="020B0004020202020204" pitchFamily="34" charset="0"/>
              </a:defRPr>
            </a:lvl1pPr>
          </a:lstStyle>
          <a:p>
            <a:r>
              <a:rPr lang="ru-RU" dirty="0"/>
              <a:t>каждое следующее действие выполняется только после завершения предыдущего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41B1E-4D06-00DB-B078-8E209E8E65AB}"/>
              </a:ext>
            </a:extLst>
          </p:cNvPr>
          <p:cNvSpPr txBox="1"/>
          <p:nvPr/>
        </p:nvSpPr>
        <p:spPr>
          <a:xfrm>
            <a:off x="323528" y="1861960"/>
            <a:ext cx="2664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3D32"/>
                </a:solidFill>
                <a:latin typeface="Aptos Display" panose="020B0004020202020204" pitchFamily="34" charset="0"/>
              </a:rPr>
              <a:t>Разветвляющиеся алгоритмы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E2A30-2F34-5182-C577-3AD54C8CEDD3}"/>
              </a:ext>
            </a:extLst>
          </p:cNvPr>
          <p:cNvSpPr txBox="1"/>
          <p:nvPr/>
        </p:nvSpPr>
        <p:spPr>
          <a:xfrm>
            <a:off x="3474132" y="1856243"/>
            <a:ext cx="5490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ptos Display" panose="020B0004020202020204" pitchFamily="34" charset="0"/>
              </a:rPr>
              <a:t>в зависимости от определенных условий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AF704-A8D7-394D-FA05-B4A0ED42C5A5}"/>
              </a:ext>
            </a:extLst>
          </p:cNvPr>
          <p:cNvSpPr txBox="1"/>
          <p:nvPr/>
        </p:nvSpPr>
        <p:spPr>
          <a:xfrm>
            <a:off x="323528" y="2454254"/>
            <a:ext cx="2527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3D32"/>
                </a:solidFill>
                <a:latin typeface="Aptos Display" panose="020B0004020202020204" pitchFamily="34" charset="0"/>
              </a:rPr>
              <a:t>Циклические алгоритмы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A5838-0094-5724-475E-4969420D3FC5}"/>
              </a:ext>
            </a:extLst>
          </p:cNvPr>
          <p:cNvSpPr txBox="1"/>
          <p:nvPr/>
        </p:nvSpPr>
        <p:spPr>
          <a:xfrm>
            <a:off x="3473896" y="2343183"/>
            <a:ext cx="5490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ptos Display" panose="020B0004020202020204" pitchFamily="34" charset="0"/>
              </a:rPr>
              <a:t>одна и та же последовательность действий, пока выполняется определенное условие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35111-1E82-977F-5390-35C163C632E5}"/>
              </a:ext>
            </a:extLst>
          </p:cNvPr>
          <p:cNvSpPr txBox="1"/>
          <p:nvPr/>
        </p:nvSpPr>
        <p:spPr>
          <a:xfrm>
            <a:off x="323528" y="3041814"/>
            <a:ext cx="2527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3D32"/>
                </a:solidFill>
                <a:latin typeface="Aptos Display" panose="020B0004020202020204" pitchFamily="34" charset="0"/>
              </a:rPr>
              <a:t>Алгоритмы сортировки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1C1F50-6C13-1EA8-AD38-BE7BA2E1BC3D}"/>
              </a:ext>
            </a:extLst>
          </p:cNvPr>
          <p:cNvSpPr txBox="1"/>
          <p:nvPr/>
        </p:nvSpPr>
        <p:spPr>
          <a:xfrm>
            <a:off x="3470252" y="3041814"/>
            <a:ext cx="5490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ptos Display" panose="020B0004020202020204" pitchFamily="34" charset="0"/>
              </a:rPr>
              <a:t>упорядочивание набора данных по заданному критерию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A0FF2C-C628-E98E-59D9-BBB5C07DE344}"/>
              </a:ext>
            </a:extLst>
          </p:cNvPr>
          <p:cNvCxnSpPr>
            <a:cxnSpLocks/>
          </p:cNvCxnSpPr>
          <p:nvPr/>
        </p:nvCxnSpPr>
        <p:spPr>
          <a:xfrm>
            <a:off x="2987824" y="1268760"/>
            <a:ext cx="0" cy="2194908"/>
          </a:xfrm>
          <a:prstGeom prst="line">
            <a:avLst/>
          </a:prstGeom>
          <a:ln w="38100">
            <a:solidFill>
              <a:srgbClr val="18A185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7DC56E0-70EB-468A-60C3-E34F4762A20E}"/>
              </a:ext>
            </a:extLst>
          </p:cNvPr>
          <p:cNvSpPr/>
          <p:nvPr/>
        </p:nvSpPr>
        <p:spPr>
          <a:xfrm>
            <a:off x="2995197" y="1375436"/>
            <a:ext cx="360033" cy="307777"/>
          </a:xfrm>
          <a:prstGeom prst="rightArrow">
            <a:avLst/>
          </a:prstGeom>
          <a:solidFill>
            <a:srgbClr val="18A185">
              <a:alpha val="5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E247ED0-B453-B676-7DCB-33ADA4A5D0AA}"/>
              </a:ext>
            </a:extLst>
          </p:cNvPr>
          <p:cNvSpPr/>
          <p:nvPr/>
        </p:nvSpPr>
        <p:spPr>
          <a:xfrm>
            <a:off x="2995197" y="1896698"/>
            <a:ext cx="360033" cy="307777"/>
          </a:xfrm>
          <a:prstGeom prst="rightArrow">
            <a:avLst/>
          </a:prstGeom>
          <a:solidFill>
            <a:srgbClr val="18A185">
              <a:alpha val="5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A655F9D-2D50-E281-4200-175FEA68F192}"/>
              </a:ext>
            </a:extLst>
          </p:cNvPr>
          <p:cNvSpPr/>
          <p:nvPr/>
        </p:nvSpPr>
        <p:spPr>
          <a:xfrm>
            <a:off x="2995197" y="2447719"/>
            <a:ext cx="360033" cy="307777"/>
          </a:xfrm>
          <a:prstGeom prst="rightArrow">
            <a:avLst/>
          </a:prstGeom>
          <a:solidFill>
            <a:srgbClr val="18A185">
              <a:alpha val="5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C3CA0C0-6496-1951-D178-77D3D89D0EDE}"/>
              </a:ext>
            </a:extLst>
          </p:cNvPr>
          <p:cNvSpPr/>
          <p:nvPr/>
        </p:nvSpPr>
        <p:spPr>
          <a:xfrm>
            <a:off x="2995197" y="3046548"/>
            <a:ext cx="360033" cy="307777"/>
          </a:xfrm>
          <a:prstGeom prst="rightArrow">
            <a:avLst/>
          </a:prstGeom>
          <a:solidFill>
            <a:srgbClr val="18A185">
              <a:alpha val="5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00B0CF-D7A1-4A24-ABA0-5D697E185E72}"/>
              </a:ext>
            </a:extLst>
          </p:cNvPr>
          <p:cNvSpPr/>
          <p:nvPr/>
        </p:nvSpPr>
        <p:spPr>
          <a:xfrm>
            <a:off x="0" y="2762031"/>
            <a:ext cx="8068172" cy="8405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DE2EE1-56E4-5C9F-4928-59457DAA47DE}"/>
              </a:ext>
            </a:extLst>
          </p:cNvPr>
          <p:cNvGrpSpPr/>
          <p:nvPr/>
        </p:nvGrpSpPr>
        <p:grpSpPr>
          <a:xfrm>
            <a:off x="1061751" y="3645024"/>
            <a:ext cx="7138027" cy="2372937"/>
            <a:chOff x="1061751" y="3734180"/>
            <a:chExt cx="7138027" cy="237293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F0164C0-3F2F-4CDC-C73C-E1F357AD5D07}"/>
                </a:ext>
              </a:extLst>
            </p:cNvPr>
            <p:cNvGrpSpPr/>
            <p:nvPr/>
          </p:nvGrpSpPr>
          <p:grpSpPr>
            <a:xfrm>
              <a:off x="1061751" y="3734180"/>
              <a:ext cx="7138027" cy="2372937"/>
              <a:chOff x="1075828" y="3690126"/>
              <a:chExt cx="7138027" cy="237293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BFCFBC-8881-CEE1-DFB3-60663D2C3AC6}"/>
                  </a:ext>
                </a:extLst>
              </p:cNvPr>
              <p:cNvSpPr/>
              <p:nvPr/>
            </p:nvSpPr>
            <p:spPr>
              <a:xfrm>
                <a:off x="2851181" y="4046839"/>
                <a:ext cx="5284919" cy="201622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D8BB04-1B82-428A-1CAC-2747B4321406}"/>
                  </a:ext>
                </a:extLst>
              </p:cNvPr>
              <p:cNvSpPr txBox="1"/>
              <p:nvPr/>
            </p:nvSpPr>
            <p:spPr>
              <a:xfrm>
                <a:off x="3495741" y="4207840"/>
                <a:ext cx="47181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93D32"/>
                    </a:solidFill>
                    <a:latin typeface="Aptos Display" panose="020B0004020202020204" pitchFamily="34" charset="0"/>
                  </a:rPr>
                  <a:t>развитие языковых навыков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F155A8-C54E-1AC5-46B5-92DE2F9BBB52}"/>
                  </a:ext>
                </a:extLst>
              </p:cNvPr>
              <p:cNvSpPr txBox="1"/>
              <p:nvPr/>
            </p:nvSpPr>
            <p:spPr>
              <a:xfrm>
                <a:off x="3486020" y="4633896"/>
                <a:ext cx="46427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93D32"/>
                    </a:solidFill>
                    <a:latin typeface="Aptos Display" panose="020B0004020202020204" pitchFamily="34" charset="0"/>
                  </a:rPr>
                  <a:t>анализ и систематизация материала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8131E1-D22F-04B9-2370-F778E305DED8}"/>
                  </a:ext>
                </a:extLst>
              </p:cNvPr>
              <p:cNvSpPr txBox="1"/>
              <p:nvPr/>
            </p:nvSpPr>
            <p:spPr>
              <a:xfrm>
                <a:off x="3486020" y="5054951"/>
                <a:ext cx="46427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93D32"/>
                    </a:solidFill>
                    <a:latin typeface="Aptos Display" panose="020B0004020202020204" pitchFamily="34" charset="0"/>
                  </a:rPr>
                  <a:t>могут включать игровые элементы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EBA59B-E985-B5A4-6830-2B64ECA0D230}"/>
                  </a:ext>
                </a:extLst>
              </p:cNvPr>
              <p:cNvSpPr txBox="1"/>
              <p:nvPr/>
            </p:nvSpPr>
            <p:spPr>
              <a:xfrm>
                <a:off x="3486020" y="5471324"/>
                <a:ext cx="46427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93D32"/>
                    </a:solidFill>
                    <a:latin typeface="Aptos Display" panose="020B0004020202020204" pitchFamily="34" charset="0"/>
                  </a:rPr>
                  <a:t>могут быть организованы в виде групповой работы</a:t>
                </a: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2C42D4E-CF93-B699-D619-97524324B0AA}"/>
                  </a:ext>
                </a:extLst>
              </p:cNvPr>
              <p:cNvSpPr/>
              <p:nvPr/>
            </p:nvSpPr>
            <p:spPr>
              <a:xfrm>
                <a:off x="1075828" y="3690126"/>
                <a:ext cx="1321599" cy="584462"/>
              </a:xfrm>
              <a:custGeom>
                <a:avLst/>
                <a:gdLst>
                  <a:gd name="connsiteX0" fmla="*/ 20700 w 1321599"/>
                  <a:gd name="connsiteY0" fmla="*/ 0 h 584462"/>
                  <a:gd name="connsiteX1" fmla="*/ 1846 w 1321599"/>
                  <a:gd name="connsiteY1" fmla="*/ 47134 h 584462"/>
                  <a:gd name="connsiteX2" fmla="*/ 30127 w 1321599"/>
                  <a:gd name="connsiteY2" fmla="*/ 169682 h 584462"/>
                  <a:gd name="connsiteX3" fmla="*/ 39554 w 1321599"/>
                  <a:gd name="connsiteY3" fmla="*/ 207389 h 584462"/>
                  <a:gd name="connsiteX4" fmla="*/ 114968 w 1321599"/>
                  <a:gd name="connsiteY4" fmla="*/ 282804 h 584462"/>
                  <a:gd name="connsiteX5" fmla="*/ 162102 w 1321599"/>
                  <a:gd name="connsiteY5" fmla="*/ 311084 h 584462"/>
                  <a:gd name="connsiteX6" fmla="*/ 265797 w 1321599"/>
                  <a:gd name="connsiteY6" fmla="*/ 339365 h 584462"/>
                  <a:gd name="connsiteX7" fmla="*/ 520321 w 1321599"/>
                  <a:gd name="connsiteY7" fmla="*/ 311084 h 584462"/>
                  <a:gd name="connsiteX8" fmla="*/ 539174 w 1321599"/>
                  <a:gd name="connsiteY8" fmla="*/ 273377 h 584462"/>
                  <a:gd name="connsiteX9" fmla="*/ 529747 w 1321599"/>
                  <a:gd name="connsiteY9" fmla="*/ 188536 h 584462"/>
                  <a:gd name="connsiteX10" fmla="*/ 482613 w 1321599"/>
                  <a:gd name="connsiteY10" fmla="*/ 179109 h 584462"/>
                  <a:gd name="connsiteX11" fmla="*/ 388345 w 1321599"/>
                  <a:gd name="connsiteY11" fmla="*/ 188536 h 584462"/>
                  <a:gd name="connsiteX12" fmla="*/ 350638 w 1321599"/>
                  <a:gd name="connsiteY12" fmla="*/ 197963 h 584462"/>
                  <a:gd name="connsiteX13" fmla="*/ 312931 w 1321599"/>
                  <a:gd name="connsiteY13" fmla="*/ 245097 h 584462"/>
                  <a:gd name="connsiteX14" fmla="*/ 294077 w 1321599"/>
                  <a:gd name="connsiteY14" fmla="*/ 329938 h 584462"/>
                  <a:gd name="connsiteX15" fmla="*/ 350638 w 1321599"/>
                  <a:gd name="connsiteY15" fmla="*/ 424206 h 584462"/>
                  <a:gd name="connsiteX16" fmla="*/ 435479 w 1321599"/>
                  <a:gd name="connsiteY16" fmla="*/ 490194 h 584462"/>
                  <a:gd name="connsiteX17" fmla="*/ 567455 w 1321599"/>
                  <a:gd name="connsiteY17" fmla="*/ 537328 h 584462"/>
                  <a:gd name="connsiteX18" fmla="*/ 661723 w 1321599"/>
                  <a:gd name="connsiteY18" fmla="*/ 546754 h 584462"/>
                  <a:gd name="connsiteX19" fmla="*/ 1227331 w 1321599"/>
                  <a:gd name="connsiteY19" fmla="*/ 556181 h 584462"/>
                  <a:gd name="connsiteX20" fmla="*/ 1321599 w 1321599"/>
                  <a:gd name="connsiteY20" fmla="*/ 584462 h 58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21599" h="584462">
                    <a:moveTo>
                      <a:pt x="20700" y="0"/>
                    </a:moveTo>
                    <a:cubicBezTo>
                      <a:pt x="14415" y="15711"/>
                      <a:pt x="3052" y="30255"/>
                      <a:pt x="1846" y="47134"/>
                    </a:cubicBezTo>
                    <a:cubicBezTo>
                      <a:pt x="-4884" y="141348"/>
                      <a:pt x="7293" y="108794"/>
                      <a:pt x="30127" y="169682"/>
                    </a:cubicBezTo>
                    <a:cubicBezTo>
                      <a:pt x="34676" y="181813"/>
                      <a:pt x="33262" y="196064"/>
                      <a:pt x="39554" y="207389"/>
                    </a:cubicBezTo>
                    <a:cubicBezTo>
                      <a:pt x="58948" y="242299"/>
                      <a:pt x="83128" y="261577"/>
                      <a:pt x="114968" y="282804"/>
                    </a:cubicBezTo>
                    <a:cubicBezTo>
                      <a:pt x="130213" y="292967"/>
                      <a:pt x="144946" y="304651"/>
                      <a:pt x="162102" y="311084"/>
                    </a:cubicBezTo>
                    <a:cubicBezTo>
                      <a:pt x="195648" y="323664"/>
                      <a:pt x="231232" y="329938"/>
                      <a:pt x="265797" y="339365"/>
                    </a:cubicBezTo>
                    <a:cubicBezTo>
                      <a:pt x="350638" y="329938"/>
                      <a:pt x="437341" y="331114"/>
                      <a:pt x="520321" y="311084"/>
                    </a:cubicBezTo>
                    <a:cubicBezTo>
                      <a:pt x="533981" y="307787"/>
                      <a:pt x="538096" y="287388"/>
                      <a:pt x="539174" y="273377"/>
                    </a:cubicBezTo>
                    <a:cubicBezTo>
                      <a:pt x="541356" y="245006"/>
                      <a:pt x="544387" y="212935"/>
                      <a:pt x="529747" y="188536"/>
                    </a:cubicBezTo>
                    <a:cubicBezTo>
                      <a:pt x="521503" y="174797"/>
                      <a:pt x="498324" y="182251"/>
                      <a:pt x="482613" y="179109"/>
                    </a:cubicBezTo>
                    <a:cubicBezTo>
                      <a:pt x="451190" y="182251"/>
                      <a:pt x="419607" y="184070"/>
                      <a:pt x="388345" y="188536"/>
                    </a:cubicBezTo>
                    <a:cubicBezTo>
                      <a:pt x="375519" y="190368"/>
                      <a:pt x="361003" y="190189"/>
                      <a:pt x="350638" y="197963"/>
                    </a:cubicBezTo>
                    <a:cubicBezTo>
                      <a:pt x="334542" y="210035"/>
                      <a:pt x="325500" y="229386"/>
                      <a:pt x="312931" y="245097"/>
                    </a:cubicBezTo>
                    <a:cubicBezTo>
                      <a:pt x="309986" y="256875"/>
                      <a:pt x="293222" y="321389"/>
                      <a:pt x="294077" y="329938"/>
                    </a:cubicBezTo>
                    <a:cubicBezTo>
                      <a:pt x="297188" y="361049"/>
                      <a:pt x="329964" y="405122"/>
                      <a:pt x="350638" y="424206"/>
                    </a:cubicBezTo>
                    <a:cubicBezTo>
                      <a:pt x="376964" y="448507"/>
                      <a:pt x="402214" y="476888"/>
                      <a:pt x="435479" y="490194"/>
                    </a:cubicBezTo>
                    <a:cubicBezTo>
                      <a:pt x="473167" y="505269"/>
                      <a:pt x="531962" y="529856"/>
                      <a:pt x="567455" y="537328"/>
                    </a:cubicBezTo>
                    <a:cubicBezTo>
                      <a:pt x="598357" y="543834"/>
                      <a:pt x="630157" y="545852"/>
                      <a:pt x="661723" y="546754"/>
                    </a:cubicBezTo>
                    <a:cubicBezTo>
                      <a:pt x="850208" y="552139"/>
                      <a:pt x="1038795" y="553039"/>
                      <a:pt x="1227331" y="556181"/>
                    </a:cubicBezTo>
                    <a:cubicBezTo>
                      <a:pt x="1309562" y="576739"/>
                      <a:pt x="1279569" y="563447"/>
                      <a:pt x="1321599" y="58446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7592A727-5E9A-030C-BCC7-500982129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5197" y="4204970"/>
              <a:ext cx="486889" cy="48688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9DF749FB-44D6-0C10-23FA-00D79E8E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97066" y="4616729"/>
              <a:ext cx="486889" cy="48688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B8EFB9F-33F8-A50D-4E68-C746E5B8A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01622" y="5028488"/>
              <a:ext cx="486889" cy="48688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4947023-D8AA-59EC-2C9F-18FD8A3FF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01622" y="5445224"/>
              <a:ext cx="486889" cy="48688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83E62E2-ACFE-D565-533A-103A5A26BD42}"/>
              </a:ext>
            </a:extLst>
          </p:cNvPr>
          <p:cNvSpPr txBox="1"/>
          <p:nvPr/>
        </p:nvSpPr>
        <p:spPr>
          <a:xfrm>
            <a:off x="341784" y="6146014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ptos Display" panose="020B0004020202020204" pitchFamily="34" charset="0"/>
              </a:rPr>
              <a:t>Ключевым является не использование готовых алгоритмов, а </a:t>
            </a:r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самостоятельная разработка индивидуальной схемы запоминания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8309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29BA00-7C3B-D685-3858-87E05C4D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78237-2956-0921-F7C4-C11F1273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540D4A-A60C-CC43-A048-9973B93ECD05}"/>
              </a:ext>
            </a:extLst>
          </p:cNvPr>
          <p:cNvSpPr/>
          <p:nvPr/>
        </p:nvSpPr>
        <p:spPr>
          <a:xfrm>
            <a:off x="0" y="0"/>
            <a:ext cx="7956376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36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Мастер-класс « Спряжение глаголов»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4C440-D207-0571-D971-822AD13FBBDC}"/>
              </a:ext>
            </a:extLst>
          </p:cNvPr>
          <p:cNvSpPr txBox="1"/>
          <p:nvPr/>
        </p:nvSpPr>
        <p:spPr>
          <a:xfrm>
            <a:off x="179512" y="1052736"/>
            <a:ext cx="508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ШАГ 1. Сравним варианты правил из учебников</a:t>
            </a:r>
          </a:p>
        </p:txBody>
      </p:sp>
      <p:pic>
        <p:nvPicPr>
          <p:cNvPr id="6" name="Picture 3" descr="C:\Users\Кравченко\Downloads\3-cC45NedgE.jpg">
            <a:extLst>
              <a:ext uri="{FF2B5EF4-FFF2-40B4-BE49-F238E27FC236}">
                <a16:creationId xmlns:a16="http://schemas.microsoft.com/office/drawing/2014/main" id="{6B1ABF69-A032-D07D-B00A-41BAFBE9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528391" cy="26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равченко\Downloads\спряжение.jpg">
            <a:extLst>
              <a:ext uri="{FF2B5EF4-FFF2-40B4-BE49-F238E27FC236}">
                <a16:creationId xmlns:a16="http://schemas.microsoft.com/office/drawing/2014/main" id="{6B34FCE9-538C-0E51-D60C-09AF21F00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20051"/>
            <a:ext cx="3528391" cy="26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060F18C-8785-C480-E78B-6C06D9D202D6}"/>
              </a:ext>
            </a:extLst>
          </p:cNvPr>
          <p:cNvSpPr/>
          <p:nvPr/>
        </p:nvSpPr>
        <p:spPr>
          <a:xfrm>
            <a:off x="3985793" y="2512698"/>
            <a:ext cx="449796" cy="576064"/>
          </a:xfrm>
          <a:prstGeom prst="rightArrow">
            <a:avLst/>
          </a:prstGeom>
          <a:solidFill>
            <a:srgbClr val="18A18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D4A31-47DC-B696-799F-6C9C5F858936}"/>
              </a:ext>
            </a:extLst>
          </p:cNvPr>
          <p:cNvSpPr/>
          <p:nvPr/>
        </p:nvSpPr>
        <p:spPr>
          <a:xfrm>
            <a:off x="4932040" y="2204864"/>
            <a:ext cx="3528391" cy="12241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93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Сплошной текст затрудняет восприятие информации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B92C79-CBDF-D37A-8E16-77A1B54B45FB}"/>
              </a:ext>
            </a:extLst>
          </p:cNvPr>
          <p:cNvSpPr/>
          <p:nvPr/>
        </p:nvSpPr>
        <p:spPr>
          <a:xfrm flipH="1">
            <a:off x="4482244" y="5211610"/>
            <a:ext cx="449796" cy="576064"/>
          </a:xfrm>
          <a:prstGeom prst="rightArrow">
            <a:avLst/>
          </a:prstGeom>
          <a:solidFill>
            <a:srgbClr val="18A18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B6680-F849-B34D-05A5-FA0DA567F383}"/>
              </a:ext>
            </a:extLst>
          </p:cNvPr>
          <p:cNvSpPr/>
          <p:nvPr/>
        </p:nvSpPr>
        <p:spPr>
          <a:xfrm flipH="1">
            <a:off x="449797" y="4887574"/>
            <a:ext cx="3528391" cy="12241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93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Наглядность и четкость информации способствуют лучшему пониманию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340357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D1F6B-285D-FCD2-46C7-E5700C675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A4893-BBDC-613C-FBAE-EFD38B5F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6DA0D2-673C-C7F4-5F8F-D9CF01C37D8C}"/>
              </a:ext>
            </a:extLst>
          </p:cNvPr>
          <p:cNvSpPr/>
          <p:nvPr/>
        </p:nvSpPr>
        <p:spPr>
          <a:xfrm>
            <a:off x="0" y="0"/>
            <a:ext cx="7956376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36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Мастер-класс « Спряжение глаголов»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810D6-7DED-FB57-26AD-E8215F0F9F55}"/>
              </a:ext>
            </a:extLst>
          </p:cNvPr>
          <p:cNvSpPr txBox="1"/>
          <p:nvPr/>
        </p:nvSpPr>
        <p:spPr>
          <a:xfrm>
            <a:off x="179512" y="1052736"/>
            <a:ext cx="508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ШАГ 1. Сравним варианты правил из учебников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5984B8D-CFB4-AE91-9E30-07550E35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8" y="1578487"/>
            <a:ext cx="3695350" cy="26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Кравченко\Downloads\IMG_0138.jpg">
            <a:extLst>
              <a:ext uri="{FF2B5EF4-FFF2-40B4-BE49-F238E27FC236}">
                <a16:creationId xmlns:a16="http://schemas.microsoft.com/office/drawing/2014/main" id="{C8FE420C-097A-9C6D-1E72-6EC95FF3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95" y="3573016"/>
            <a:ext cx="3312367" cy="3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DF930ED-2DFE-2C42-7A5E-4E3207F82EE1}"/>
              </a:ext>
            </a:extLst>
          </p:cNvPr>
          <p:cNvSpPr/>
          <p:nvPr/>
        </p:nvSpPr>
        <p:spPr>
          <a:xfrm>
            <a:off x="4257346" y="2420888"/>
            <a:ext cx="449796" cy="576064"/>
          </a:xfrm>
          <a:prstGeom prst="rightArrow">
            <a:avLst/>
          </a:prstGeom>
          <a:solidFill>
            <a:srgbClr val="18A18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A6D8B-0A7F-AFB1-2912-8E6482697E7A}"/>
              </a:ext>
            </a:extLst>
          </p:cNvPr>
          <p:cNvSpPr/>
          <p:nvPr/>
        </p:nvSpPr>
        <p:spPr>
          <a:xfrm>
            <a:off x="5076056" y="1988840"/>
            <a:ext cx="3528391" cy="1440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93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Запоминая сам факт исключения, ученики упускают информацию, к какому именно спряжению относится глагол-исключение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13C406-1A21-6A9F-218C-5797D8BCED8B}"/>
              </a:ext>
            </a:extLst>
          </p:cNvPr>
          <p:cNvSpPr/>
          <p:nvPr/>
        </p:nvSpPr>
        <p:spPr>
          <a:xfrm flipH="1">
            <a:off x="4482244" y="5211610"/>
            <a:ext cx="449796" cy="576064"/>
          </a:xfrm>
          <a:prstGeom prst="rightArrow">
            <a:avLst/>
          </a:prstGeom>
          <a:solidFill>
            <a:srgbClr val="18A18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E9BAD3-7B17-539F-C82D-0BF9A2A80FF4}"/>
              </a:ext>
            </a:extLst>
          </p:cNvPr>
          <p:cNvSpPr/>
          <p:nvPr/>
        </p:nvSpPr>
        <p:spPr>
          <a:xfrm flipH="1">
            <a:off x="449797" y="4824773"/>
            <a:ext cx="3528391" cy="13497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93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готовый вариант систематизации, но нет акцентирования на важных моментах</a:t>
            </a:r>
          </a:p>
        </p:txBody>
      </p:sp>
    </p:spTree>
    <p:extLst>
      <p:ext uri="{BB962C8B-B14F-4D97-AF65-F5344CB8AC3E}">
        <p14:creationId xmlns:p14="http://schemas.microsoft.com/office/powerpoint/2010/main" val="3266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E6431-CF17-2343-4F0B-5A7415D7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AC870-A7D4-E6F6-6762-46BF8AA8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174535-83C3-D639-AA70-B54AD43AE5E3}"/>
              </a:ext>
            </a:extLst>
          </p:cNvPr>
          <p:cNvSpPr/>
          <p:nvPr/>
        </p:nvSpPr>
        <p:spPr>
          <a:xfrm>
            <a:off x="0" y="0"/>
            <a:ext cx="7956376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36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Мастер-класс « Спряжение глаголов»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33DE4-2DCD-4428-A32D-2B56C3E3508B}"/>
              </a:ext>
            </a:extLst>
          </p:cNvPr>
          <p:cNvSpPr txBox="1"/>
          <p:nvPr/>
        </p:nvSpPr>
        <p:spPr>
          <a:xfrm>
            <a:off x="179512" y="10527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ШАГ 2. Проведем работу в мини-группах. Рассортируем глаголы с использованием алгоритмизации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4D11B-F48A-AEFA-1EC8-03D5F5D0C5A3}"/>
              </a:ext>
            </a:extLst>
          </p:cNvPr>
          <p:cNvSpPr txBox="1"/>
          <p:nvPr/>
        </p:nvSpPr>
        <p:spPr>
          <a:xfrm>
            <a:off x="185617" y="1825405"/>
            <a:ext cx="453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Aptos Display" panose="020B0004020202020204" pitchFamily="34" charset="0"/>
              </a:rPr>
              <a:t>Предлагается</a:t>
            </a:r>
            <a:r>
              <a:rPr lang="ru-RU" dirty="0">
                <a:latin typeface="Aptos Display" panose="020B0004020202020204" pitchFamily="34" charset="0"/>
              </a:rPr>
              <a:t>: набор карточек с глаголами (некоторые содержат цвета-подсказки)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11461-CDD5-1E2E-FCD0-F6E719BA04D6}"/>
              </a:ext>
            </a:extLst>
          </p:cNvPr>
          <p:cNvGrpSpPr/>
          <p:nvPr/>
        </p:nvGrpSpPr>
        <p:grpSpPr>
          <a:xfrm>
            <a:off x="173407" y="2636912"/>
            <a:ext cx="4530399" cy="694756"/>
            <a:chOff x="173407" y="2688821"/>
            <a:chExt cx="4530399" cy="6947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9BE0EA-060C-5ED9-84AF-6173B6035061}"/>
                </a:ext>
              </a:extLst>
            </p:cNvPr>
            <p:cNvSpPr/>
            <p:nvPr/>
          </p:nvSpPr>
          <p:spPr>
            <a:xfrm>
              <a:off x="173407" y="2688821"/>
              <a:ext cx="4530399" cy="694756"/>
            </a:xfrm>
            <a:prstGeom prst="rect">
              <a:avLst/>
            </a:prstGeom>
            <a:solidFill>
              <a:srgbClr val="E9F7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B53E38-4A25-9504-BBE2-5F7BE81E8AE4}"/>
                </a:ext>
              </a:extLst>
            </p:cNvPr>
            <p:cNvSpPr txBox="1"/>
            <p:nvPr/>
          </p:nvSpPr>
          <p:spPr>
            <a:xfrm>
              <a:off x="239309" y="2713033"/>
              <a:ext cx="4398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ptos Display" panose="020B0004020202020204" pitchFamily="34" charset="0"/>
                </a:rPr>
                <a:t>Задача 1</a:t>
              </a:r>
              <a:r>
                <a:rPr lang="ru-RU" dirty="0">
                  <a:latin typeface="Aptos Display" panose="020B0004020202020204" pitchFamily="34" charset="0"/>
                </a:rPr>
                <a:t>: внимательно рассмотреть все представленные карточки</a:t>
              </a:r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15002DD-E855-C973-CD77-6E3668F39C5D}"/>
              </a:ext>
            </a:extLst>
          </p:cNvPr>
          <p:cNvSpPr/>
          <p:nvPr/>
        </p:nvSpPr>
        <p:spPr>
          <a:xfrm>
            <a:off x="229492" y="3352878"/>
            <a:ext cx="444259" cy="360040"/>
          </a:xfrm>
          <a:prstGeom prst="downArrow">
            <a:avLst/>
          </a:prstGeom>
          <a:solidFill>
            <a:srgbClr val="18A185">
              <a:alpha val="7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A2AE90-721E-318B-7B57-457D08DABAEE}"/>
              </a:ext>
            </a:extLst>
          </p:cNvPr>
          <p:cNvGrpSpPr/>
          <p:nvPr/>
        </p:nvGrpSpPr>
        <p:grpSpPr>
          <a:xfrm>
            <a:off x="185617" y="3789040"/>
            <a:ext cx="4962447" cy="694756"/>
            <a:chOff x="173407" y="2688821"/>
            <a:chExt cx="4530399" cy="6947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FB8751-E6D5-5535-B244-0612EA6C4917}"/>
                </a:ext>
              </a:extLst>
            </p:cNvPr>
            <p:cNvSpPr/>
            <p:nvPr/>
          </p:nvSpPr>
          <p:spPr>
            <a:xfrm>
              <a:off x="173407" y="2688821"/>
              <a:ext cx="4530399" cy="694756"/>
            </a:xfrm>
            <a:prstGeom prst="rect">
              <a:avLst/>
            </a:prstGeom>
            <a:solidFill>
              <a:srgbClr val="BFE7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B168D1-9B6D-F22F-FDA5-664CE8BCEED8}"/>
                </a:ext>
              </a:extLst>
            </p:cNvPr>
            <p:cNvSpPr txBox="1"/>
            <p:nvPr/>
          </p:nvSpPr>
          <p:spPr>
            <a:xfrm>
              <a:off x="239309" y="2713033"/>
              <a:ext cx="4398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ptos Display" panose="020B0004020202020204" pitchFamily="34" charset="0"/>
                </a:rPr>
                <a:t>Задача 2</a:t>
              </a:r>
              <a:r>
                <a:rPr lang="ru-RU" dirty="0">
                  <a:latin typeface="Aptos Display" panose="020B0004020202020204" pitchFamily="34" charset="0"/>
                </a:rPr>
                <a:t>: отделить глаголы с ударным личным окончанием</a:t>
              </a:r>
            </a:p>
          </p:txBody>
        </p:sp>
      </p:grp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F488D46-54D7-2807-DE6A-F4EEE1499F2A}"/>
              </a:ext>
            </a:extLst>
          </p:cNvPr>
          <p:cNvSpPr/>
          <p:nvPr/>
        </p:nvSpPr>
        <p:spPr>
          <a:xfrm>
            <a:off x="229492" y="4520861"/>
            <a:ext cx="444259" cy="360040"/>
          </a:xfrm>
          <a:prstGeom prst="downArrow">
            <a:avLst/>
          </a:prstGeom>
          <a:solidFill>
            <a:srgbClr val="18A185">
              <a:alpha val="7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0DFD9D-A0EB-F069-6B21-25154D87E73D}"/>
              </a:ext>
            </a:extLst>
          </p:cNvPr>
          <p:cNvGrpSpPr/>
          <p:nvPr/>
        </p:nvGrpSpPr>
        <p:grpSpPr>
          <a:xfrm>
            <a:off x="185617" y="4941168"/>
            <a:ext cx="5322487" cy="694756"/>
            <a:chOff x="173407" y="2688821"/>
            <a:chExt cx="4530399" cy="6947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B6C58-D4F9-2450-4A37-99E79C514768}"/>
                </a:ext>
              </a:extLst>
            </p:cNvPr>
            <p:cNvSpPr/>
            <p:nvPr/>
          </p:nvSpPr>
          <p:spPr>
            <a:xfrm>
              <a:off x="173407" y="2688821"/>
              <a:ext cx="4530399" cy="694756"/>
            </a:xfrm>
            <a:prstGeom prst="rect">
              <a:avLst/>
            </a:prstGeom>
            <a:solidFill>
              <a:srgbClr val="86D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2FE78-2C9B-6665-E45C-0CFA5FA7134E}"/>
                </a:ext>
              </a:extLst>
            </p:cNvPr>
            <p:cNvSpPr txBox="1"/>
            <p:nvPr/>
          </p:nvSpPr>
          <p:spPr>
            <a:xfrm>
              <a:off x="239309" y="2713033"/>
              <a:ext cx="4398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ptos Display" panose="020B0004020202020204" pitchFamily="34" charset="0"/>
                </a:rPr>
                <a:t>Задача 3</a:t>
              </a:r>
              <a:r>
                <a:rPr lang="ru-RU" dirty="0">
                  <a:latin typeface="Aptos Display" panose="020B0004020202020204" pitchFamily="34" charset="0"/>
                </a:rPr>
                <a:t>: разделить все остальные глаголы по группам, объяснить принцип сортировки</a:t>
              </a:r>
            </a:p>
          </p:txBody>
        </p:sp>
      </p:grp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56C6391-B17A-8AB4-4406-AE61E2AB9645}"/>
              </a:ext>
            </a:extLst>
          </p:cNvPr>
          <p:cNvSpPr/>
          <p:nvPr/>
        </p:nvSpPr>
        <p:spPr>
          <a:xfrm>
            <a:off x="229492" y="5672989"/>
            <a:ext cx="444259" cy="360040"/>
          </a:xfrm>
          <a:prstGeom prst="downArrow">
            <a:avLst/>
          </a:prstGeom>
          <a:solidFill>
            <a:srgbClr val="18A185">
              <a:alpha val="7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674009-2E32-A1D3-A9B0-5AB913A20288}"/>
              </a:ext>
            </a:extLst>
          </p:cNvPr>
          <p:cNvGrpSpPr/>
          <p:nvPr/>
        </p:nvGrpSpPr>
        <p:grpSpPr>
          <a:xfrm>
            <a:off x="176829" y="6093296"/>
            <a:ext cx="6267379" cy="478663"/>
            <a:chOff x="173407" y="2688821"/>
            <a:chExt cx="4530399" cy="4786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C83432-89C9-C1E3-1BF9-D2EB48CD3055}"/>
                </a:ext>
              </a:extLst>
            </p:cNvPr>
            <p:cNvSpPr/>
            <p:nvPr/>
          </p:nvSpPr>
          <p:spPr>
            <a:xfrm>
              <a:off x="173407" y="2688821"/>
              <a:ext cx="4530399" cy="478663"/>
            </a:xfrm>
            <a:prstGeom prst="rect">
              <a:avLst/>
            </a:prstGeom>
            <a:solidFill>
              <a:srgbClr val="18A18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70DD0C-67FB-429E-4762-EBD825144E98}"/>
                </a:ext>
              </a:extLst>
            </p:cNvPr>
            <p:cNvSpPr txBox="1"/>
            <p:nvPr/>
          </p:nvSpPr>
          <p:spPr>
            <a:xfrm>
              <a:off x="239309" y="2713033"/>
              <a:ext cx="4398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ptos Display" panose="020B0004020202020204" pitchFamily="34" charset="0"/>
                </a:rPr>
                <a:t>Задача 4</a:t>
              </a:r>
              <a:r>
                <a:rPr lang="ru-RU" dirty="0">
                  <a:latin typeface="Aptos Display" panose="020B0004020202020204" pitchFamily="34" charset="0"/>
                </a:rPr>
                <a:t>: переходим к работе с пустой схемой (см. далее)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B49311-2821-8722-CC48-9A8A4B44C521}"/>
              </a:ext>
            </a:extLst>
          </p:cNvPr>
          <p:cNvSpPr txBox="1"/>
          <p:nvPr/>
        </p:nvSpPr>
        <p:spPr>
          <a:xfrm>
            <a:off x="4797514" y="4167195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93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BA658A-62EF-07D0-A099-20921B9BBDE8}"/>
              </a:ext>
            </a:extLst>
          </p:cNvPr>
          <p:cNvSpPr txBox="1"/>
          <p:nvPr/>
        </p:nvSpPr>
        <p:spPr>
          <a:xfrm>
            <a:off x="5229789" y="4228750"/>
            <a:ext cx="3728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Aptos Display" panose="020B0004020202020204" pitchFamily="34" charset="0"/>
              </a:rPr>
              <a:t>почему тем же цветом выделены глаголы, у которых окончание безударное?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FC42881-E9E0-249C-D026-AF03D717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3832" b="6317"/>
          <a:stretch/>
        </p:blipFill>
        <p:spPr>
          <a:xfrm>
            <a:off x="5614015" y="1454258"/>
            <a:ext cx="2633668" cy="2649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1E1C8B6-1B3A-2EE8-5738-88F71AAC8541}"/>
              </a:ext>
            </a:extLst>
          </p:cNvPr>
          <p:cNvSpPr/>
          <p:nvPr/>
        </p:nvSpPr>
        <p:spPr>
          <a:xfrm>
            <a:off x="4774698" y="4228750"/>
            <a:ext cx="432275" cy="432275"/>
          </a:xfrm>
          <a:prstGeom prst="ellipse">
            <a:avLst/>
          </a:prstGeom>
          <a:noFill/>
          <a:ln>
            <a:solidFill>
              <a:srgbClr val="093D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8CDDF-3E01-E746-7E93-374D91BB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6D1F5-E3A5-35E4-2FAE-4B9D49E8B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8AB9CE-10D2-65BE-7E12-B2340FAD8D00}"/>
              </a:ext>
            </a:extLst>
          </p:cNvPr>
          <p:cNvSpPr/>
          <p:nvPr/>
        </p:nvSpPr>
        <p:spPr>
          <a:xfrm>
            <a:off x="0" y="0"/>
            <a:ext cx="7956376" cy="8963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36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Мастер-класс « Спряжение глаголов»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491CE-A2CA-07F6-A6CB-F36BE1D27355}"/>
              </a:ext>
            </a:extLst>
          </p:cNvPr>
          <p:cNvSpPr txBox="1"/>
          <p:nvPr/>
        </p:nvSpPr>
        <p:spPr>
          <a:xfrm>
            <a:off x="179512" y="10527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93D32"/>
                </a:solidFill>
                <a:latin typeface="Aptos Display" panose="020B0004020202020204" pitchFamily="34" charset="0"/>
              </a:rPr>
              <a:t>ШАГ 2. Проведем работу в мини-группах. Рассортируем глаголы с использованием алгоритмизации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BDF09-8796-D90C-A809-662BCF30AD59}"/>
              </a:ext>
            </a:extLst>
          </p:cNvPr>
          <p:cNvSpPr txBox="1"/>
          <p:nvPr/>
        </p:nvSpPr>
        <p:spPr>
          <a:xfrm>
            <a:off x="179512" y="1682404"/>
            <a:ext cx="889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Работа с пустой схемой: </a:t>
            </a:r>
            <a:r>
              <a:rPr lang="ru-RU" dirty="0">
                <a:latin typeface="Aptos Display" panose="020B0004020202020204" pitchFamily="34" charset="0"/>
              </a:rPr>
              <a:t>Раскладываем примеры, сопоставляем с правилом в учебниках, дописываем недостающие фрагменты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808903-F02C-55F6-01CD-A859E65A17B5}"/>
              </a:ext>
            </a:extLst>
          </p:cNvPr>
          <p:cNvGrpSpPr/>
          <p:nvPr/>
        </p:nvGrpSpPr>
        <p:grpSpPr>
          <a:xfrm>
            <a:off x="467545" y="2328735"/>
            <a:ext cx="3672408" cy="3801264"/>
            <a:chOff x="179512" y="2420888"/>
            <a:chExt cx="4104456" cy="42484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17CB28-B2AC-BC91-49E8-431DA122928D}"/>
                </a:ext>
              </a:extLst>
            </p:cNvPr>
            <p:cNvSpPr/>
            <p:nvPr/>
          </p:nvSpPr>
          <p:spPr>
            <a:xfrm>
              <a:off x="683568" y="2420888"/>
              <a:ext cx="2880320" cy="718550"/>
            </a:xfrm>
            <a:prstGeom prst="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4D0DAB-FB5C-406B-8551-F2D548D80042}"/>
                </a:ext>
              </a:extLst>
            </p:cNvPr>
            <p:cNvSpPr/>
            <p:nvPr/>
          </p:nvSpPr>
          <p:spPr>
            <a:xfrm>
              <a:off x="683568" y="3501008"/>
              <a:ext cx="2880320" cy="306504"/>
            </a:xfrm>
            <a:prstGeom prst="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06FFAF-36AB-F37B-CDF6-D33A7F408079}"/>
                </a:ext>
              </a:extLst>
            </p:cNvPr>
            <p:cNvSpPr/>
            <p:nvPr/>
          </p:nvSpPr>
          <p:spPr>
            <a:xfrm>
              <a:off x="179512" y="4114015"/>
              <a:ext cx="1872208" cy="1296144"/>
            </a:xfrm>
            <a:prstGeom prst="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160008-3B6E-1B19-64BB-CDC479191C84}"/>
                </a:ext>
              </a:extLst>
            </p:cNvPr>
            <p:cNvSpPr/>
            <p:nvPr/>
          </p:nvSpPr>
          <p:spPr>
            <a:xfrm>
              <a:off x="2411760" y="4114015"/>
              <a:ext cx="1872208" cy="1296144"/>
            </a:xfrm>
            <a:prstGeom prst="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4792631-97FF-1A45-2728-3A0F3FBED7CF}"/>
                </a:ext>
              </a:extLst>
            </p:cNvPr>
            <p:cNvSpPr/>
            <p:nvPr/>
          </p:nvSpPr>
          <p:spPr>
            <a:xfrm>
              <a:off x="179512" y="5461818"/>
              <a:ext cx="1872208" cy="775494"/>
            </a:xfrm>
            <a:prstGeom prst="round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0FD3D2D-1555-7DDB-8082-07FEDF9121E8}"/>
                </a:ext>
              </a:extLst>
            </p:cNvPr>
            <p:cNvSpPr/>
            <p:nvPr/>
          </p:nvSpPr>
          <p:spPr>
            <a:xfrm>
              <a:off x="2411760" y="5461818"/>
              <a:ext cx="1872208" cy="1207542"/>
            </a:xfrm>
            <a:prstGeom prst="roundRect">
              <a:avLst/>
            </a:prstGeom>
            <a:noFill/>
            <a:ln>
              <a:solidFill>
                <a:srgbClr val="093D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1F3154D-250B-5E22-5863-2FFCF5434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728" y="3159439"/>
              <a:ext cx="0" cy="341569"/>
            </a:xfrm>
            <a:prstGeom prst="straightConnector1">
              <a:avLst/>
            </a:prstGeom>
            <a:ln w="28575">
              <a:solidFill>
                <a:srgbClr val="093D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0223302-FDCF-F33C-8B72-EB81B3A3717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1115616" y="3807512"/>
              <a:ext cx="1008112" cy="288031"/>
            </a:xfrm>
            <a:prstGeom prst="straightConnector1">
              <a:avLst/>
            </a:prstGeom>
            <a:ln w="28575">
              <a:solidFill>
                <a:srgbClr val="093D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140D8BB-46D1-59CF-6291-D4150890CAD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123728" y="3807512"/>
              <a:ext cx="1224136" cy="288031"/>
            </a:xfrm>
            <a:prstGeom prst="straightConnector1">
              <a:avLst/>
            </a:prstGeom>
            <a:ln w="28575">
              <a:solidFill>
                <a:srgbClr val="093D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5BC7847-FA30-72C9-15AC-C16F1CA69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803" r="1695" b="16214"/>
          <a:stretch/>
        </p:blipFill>
        <p:spPr>
          <a:xfrm>
            <a:off x="5436096" y="2328735"/>
            <a:ext cx="3103935" cy="3792576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1B84FB59-8082-3669-0C3F-50A62C05C69D}"/>
              </a:ext>
            </a:extLst>
          </p:cNvPr>
          <p:cNvSpPr/>
          <p:nvPr/>
        </p:nvSpPr>
        <p:spPr>
          <a:xfrm>
            <a:off x="4647045" y="4135460"/>
            <a:ext cx="449796" cy="576064"/>
          </a:xfrm>
          <a:prstGeom prst="rightArrow">
            <a:avLst/>
          </a:prstGeom>
          <a:solidFill>
            <a:srgbClr val="18A18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610FA7-44F7-B76E-0083-17DC0E1E89CB}"/>
              </a:ext>
            </a:extLst>
          </p:cNvPr>
          <p:cNvSpPr/>
          <p:nvPr/>
        </p:nvSpPr>
        <p:spPr>
          <a:xfrm>
            <a:off x="467545" y="6309320"/>
            <a:ext cx="7780138" cy="5007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Формулируем правило на основе созданного алгоритма, выполняем упражнения на закрепление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18898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0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4EACD-2CFC-F2D8-C754-40DF78E14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ED7A3CA-8F24-FFB9-C360-21747FE4FF3C}"/>
              </a:ext>
            </a:extLst>
          </p:cNvPr>
          <p:cNvSpPr/>
          <p:nvPr/>
        </p:nvSpPr>
        <p:spPr>
          <a:xfrm>
            <a:off x="107504" y="3953400"/>
            <a:ext cx="6768752" cy="923330"/>
          </a:xfrm>
          <a:prstGeom prst="rect">
            <a:avLst/>
          </a:prstGeom>
          <a:solidFill>
            <a:srgbClr val="86D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63BD3A-6360-3015-1035-FE179FE00438}"/>
              </a:ext>
            </a:extLst>
          </p:cNvPr>
          <p:cNvSpPr/>
          <p:nvPr/>
        </p:nvSpPr>
        <p:spPr>
          <a:xfrm>
            <a:off x="2288739" y="2664297"/>
            <a:ext cx="6675749" cy="1052735"/>
          </a:xfrm>
          <a:prstGeom prst="rect">
            <a:avLst/>
          </a:prstGeom>
          <a:solidFill>
            <a:srgbClr val="BFE7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8A5C1-7449-6558-EEFF-E17AEB108EA5}"/>
              </a:ext>
            </a:extLst>
          </p:cNvPr>
          <p:cNvSpPr/>
          <p:nvPr/>
        </p:nvSpPr>
        <p:spPr>
          <a:xfrm>
            <a:off x="200507" y="1390004"/>
            <a:ext cx="6675749" cy="1052735"/>
          </a:xfrm>
          <a:prstGeom prst="rect">
            <a:avLst/>
          </a:prstGeom>
          <a:solidFill>
            <a:srgbClr val="E9F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0AF26-5D93-908C-BA17-B6D3365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683" y="0"/>
            <a:ext cx="896317" cy="896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E218D3-B48D-CE85-97A8-F3E3B315919C}"/>
              </a:ext>
            </a:extLst>
          </p:cNvPr>
          <p:cNvSpPr/>
          <p:nvPr/>
        </p:nvSpPr>
        <p:spPr>
          <a:xfrm>
            <a:off x="0" y="0"/>
            <a:ext cx="7956376" cy="10527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3600" dirty="0">
                <a:solidFill>
                  <a:srgbClr val="18A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B0004020202020204" pitchFamily="34" charset="0"/>
              </a:rPr>
              <a:t>Иные способы применения алгоритмов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A7B0E-49BB-062A-E775-D8C727CADCD6}"/>
              </a:ext>
            </a:extLst>
          </p:cNvPr>
          <p:cNvSpPr txBox="1"/>
          <p:nvPr/>
        </p:nvSpPr>
        <p:spPr>
          <a:xfrm>
            <a:off x="287524" y="1463454"/>
            <a:ext cx="64752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ptos Display" panose="020B0004020202020204" pitchFamily="34" charset="0"/>
              </a:rPr>
              <a:t>Алгоритмизация не ограничивается только грамматическими правилами. Ее можно также эффективно применять </a:t>
            </a:r>
            <a:r>
              <a:rPr lang="ru-RU" sz="1600" b="1" dirty="0">
                <a:latin typeface="Aptos Display" panose="020B0004020202020204" pitchFamily="34" charset="0"/>
              </a:rPr>
              <a:t>при изучении </a:t>
            </a:r>
            <a:r>
              <a:rPr lang="ru-RU" sz="1600" b="1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синтаксиса</a:t>
            </a:r>
            <a:r>
              <a:rPr lang="ru-RU" sz="1600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, например, при разборе предложений</a:t>
            </a:r>
            <a:endParaRPr lang="ru-RU" sz="1600" dirty="0">
              <a:latin typeface="Aptos Display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BF7A-7C5F-C6D0-012D-191A7FF437BE}"/>
              </a:ext>
            </a:extLst>
          </p:cNvPr>
          <p:cNvSpPr txBox="1"/>
          <p:nvPr/>
        </p:nvSpPr>
        <p:spPr>
          <a:xfrm>
            <a:off x="2388964" y="2783857"/>
            <a:ext cx="6475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ptos Display" panose="020B0004020202020204" pitchFamily="34" charset="0"/>
              </a:rPr>
              <a:t>Чтение и понимание текста </a:t>
            </a:r>
            <a:r>
              <a:rPr lang="ru-RU" sz="1600" dirty="0">
                <a:latin typeface="Aptos Display" panose="020B0004020202020204" pitchFamily="34" charset="0"/>
              </a:rPr>
              <a:t>также поддаются алгоритмизации. </a:t>
            </a:r>
            <a:r>
              <a:rPr lang="ru-RU" sz="1600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Можно разработать алгоритм для анализа текста, выделения ключевых слов, определения основной идеи и выявления авторской позиции</a:t>
            </a:r>
            <a:endParaRPr lang="ru-RU" sz="1600" dirty="0">
              <a:latin typeface="Aptos Display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0845D4-D740-6D4C-55B2-385C4A203434}"/>
              </a:ext>
            </a:extLst>
          </p:cNvPr>
          <p:cNvSpPr txBox="1"/>
          <p:nvPr/>
        </p:nvSpPr>
        <p:spPr>
          <a:xfrm>
            <a:off x="200507" y="3999566"/>
            <a:ext cx="6582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ptos Display" panose="020B0004020202020204" pitchFamily="34" charset="0"/>
              </a:rPr>
              <a:t>При </a:t>
            </a:r>
            <a:r>
              <a:rPr lang="ru-RU" sz="1600" b="1" dirty="0">
                <a:latin typeface="Aptos Display" panose="020B0004020202020204" pitchFamily="34" charset="0"/>
              </a:rPr>
              <a:t>обучении письму </a:t>
            </a:r>
            <a:r>
              <a:rPr lang="ru-RU" sz="1600" dirty="0">
                <a:latin typeface="Aptos Display" panose="020B0004020202020204" pitchFamily="34" charset="0"/>
              </a:rPr>
              <a:t>алгоритмизация может помочь в структурировании текста, выборе подходящих языковых средств и соблюдении правил орфографии и пунктуации.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0548BB-F56B-3942-E25B-F35B8B4F2913}"/>
              </a:ext>
            </a:extLst>
          </p:cNvPr>
          <p:cNvSpPr txBox="1"/>
          <p:nvPr/>
        </p:nvSpPr>
        <p:spPr>
          <a:xfrm>
            <a:off x="287524" y="5517232"/>
            <a:ext cx="8568952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ptos Display" panose="020B0004020202020204" pitchFamily="34" charset="0"/>
              </a:rPr>
              <a:t>Важно, чтобы алгоритмы </a:t>
            </a:r>
            <a:r>
              <a:rPr lang="ru-RU" b="1" dirty="0">
                <a:solidFill>
                  <a:srgbClr val="18A185"/>
                </a:solidFill>
                <a:latin typeface="Aptos Display" panose="020B0004020202020204" pitchFamily="34" charset="0"/>
              </a:rPr>
              <a:t>не воспринимались как жесткие рамки</a:t>
            </a:r>
            <a:r>
              <a:rPr lang="ru-RU" dirty="0">
                <a:latin typeface="Aptos Display" panose="020B0004020202020204" pitchFamily="34" charset="0"/>
              </a:rPr>
              <a:t>, а </a:t>
            </a:r>
            <a:r>
              <a:rPr lang="ru-RU" b="1" dirty="0">
                <a:solidFill>
                  <a:srgbClr val="18A185"/>
                </a:solidFill>
                <a:latin typeface="Aptos Display" panose="020B0004020202020204" pitchFamily="34" charset="0"/>
              </a:rPr>
              <a:t>служили инструментом</a:t>
            </a:r>
            <a:r>
              <a:rPr lang="ru-RU" dirty="0">
                <a:latin typeface="Aptos Display" panose="020B0004020202020204" pitchFamily="34" charset="0"/>
              </a:rPr>
              <a:t>, помогающим учащимся более </a:t>
            </a:r>
            <a:r>
              <a:rPr lang="ru-RU" b="1" dirty="0">
                <a:solidFill>
                  <a:srgbClr val="18A185"/>
                </a:solidFill>
                <a:latin typeface="Aptos Display" panose="020B0004020202020204" pitchFamily="34" charset="0"/>
              </a:rPr>
              <a:t>эффективно усваивать материал и развивать языковые навыки</a:t>
            </a:r>
            <a:endParaRPr lang="ru-RU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0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77C57-EC2A-37CE-1176-E493C4A15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32C34-EAA3-C270-2E19-936CA1551EF1}"/>
              </a:ext>
            </a:extLst>
          </p:cNvPr>
          <p:cNvSpPr txBox="1"/>
          <p:nvPr/>
        </p:nvSpPr>
        <p:spPr>
          <a:xfrm>
            <a:off x="323528" y="2348880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93D32"/>
                </a:solidFill>
              </a:rPr>
              <a:t>Спасибо за внимание!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76E06-01C0-FB27-5B5E-65F755F3E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08" y="0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6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487</Words>
  <Application>Microsoft Office PowerPoint</Application>
  <PresentationFormat>On-screen Show (4:3)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Aptos Light</vt:lpstr>
      <vt:lpstr>Arial</vt:lpstr>
      <vt:lpstr>Calibri</vt:lpstr>
      <vt:lpstr>Тема Office</vt:lpstr>
      <vt:lpstr>Алгоритмизация при изучении орфографии на уроках русского языка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Kravchenko, Alexandra [MEDRU]</cp:lastModifiedBy>
  <cp:revision>8</cp:revision>
  <dcterms:created xsi:type="dcterms:W3CDTF">2025-04-09T08:52:25Z</dcterms:created>
  <dcterms:modified xsi:type="dcterms:W3CDTF">2025-04-10T08:56:32Z</dcterms:modified>
</cp:coreProperties>
</file>